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69"/>
  </p:notesMasterIdLst>
  <p:handoutMasterIdLst>
    <p:handoutMasterId r:id="rId7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3" autoAdjust="0"/>
    <p:restoredTop sz="96374" autoAdjust="0"/>
  </p:normalViewPr>
  <p:slideViewPr>
    <p:cSldViewPr>
      <p:cViewPr varScale="1">
        <p:scale>
          <a:sx n="107" d="100"/>
          <a:sy n="107" d="100"/>
        </p:scale>
        <p:origin x="99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233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8/18/2020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C15,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C15,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C15,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C15,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15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work</a:t>
            </a:r>
            <a:br>
              <a:rPr lang="en-US" dirty="0"/>
            </a:br>
            <a:r>
              <a:rPr lang="en-US" dirty="0"/>
              <a:t>with arrays, sets, and maps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B1D15A-B47C-487E-9F9C-0DA3D904B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CE658-6BFF-42AE-8A7C-10276F5E3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add an element to the end of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19127B-82D3-404A-924B-1452EDF324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numbers = [1, 2, 3];    // array is 1, 2, 3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4;  // array is 1, 2, 3, 4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790E5-763F-43DB-8787-CA3915D9B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72F6D-33D9-43CA-BC05-55092E001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8CCE3-A616-4F87-B740-3AA526296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999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A2E58-FB96-4835-99EE-0681B8799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add an element at a specific index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5EB3E-A1BC-4916-9AF7-9E7F0A10E9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numbers = [1, 2, 3];    // array is 1, 2, 3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numbers[5] = 6;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// array is 1, 2, 3, undefined, undefined, 6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delete a number at a specific index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numbers = [1, 2, 3];    // array is 1, 2, 3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delete numbers[1];            // array is 1, undefined, 3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0F669-74C9-4AEB-8B11-5D80B6323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419BA-328D-44F2-9BD9-535E939C1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7E37F-3C51-4E0A-ACBA-BE1061B1A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06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08CEF-2BE1-4341-AF2E-1A15180D1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remove all elements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33A462-55B9-4F99-9054-2241FAA16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numbers = [1, 2, 3];  // array contains 3 elements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         // removes all elements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9D818-5FCA-4513-8EE2-B55C95C88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326B0-AC53-4E86-8FD5-C17122E58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986B7-BDAD-480F-A7A2-8F050A136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586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7176F-94F7-472A-A526-C8677CB0D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sparse array that contains 999 undefined elements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E0F46F-B699-41BE-8116-4049B7FF07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numbers = [1];     // array contains 1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numbers[1000] = 1001;    // array contains 1 and 1001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// with 999 undefined elements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// in between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3D9E5-311E-4490-A981-0A8B46DF1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AFDE4-610D-49D4-9F65-845888287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CFF42-841C-40E2-A845-78BDB412A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807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44D94-5462-44F4-A1E0-139C1D35F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array that’s used by the following loops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9823E-1F48-4655-BEC7-FC98A9E694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names = ["Grace", "Charles", "Ada"];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names[5] = "Alan";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adds two undefined elements between "Ada" and "Alan"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a for loop with an array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processing all the elements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(let </a:t>
            </a:r>
            <a:r>
              <a:rPr lang="en-US" sz="14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 </a:t>
            </a:r>
            <a:r>
              <a:rPr lang="en-US" sz="14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sz="14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arrayName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4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statements that use the index to access the array</a:t>
            </a:r>
            <a:b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element value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a for loop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names[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 ";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Grace Charles Ada undefined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undefined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E85B6-62BD-4130-A8FD-0D10FA538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AA577-6F79-4EE6-8807-A41FBF8E4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40FAA-6C0E-49EA-8184-FF7E42A1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473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9E980-0CA3-4BA2-83EF-78EB701A3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a for-in loop with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0E2530-1AA5-414C-97F3-7CC21FE228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const|let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  <a:endParaRPr lang="en-US" sz="1600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statements that use the index to access the array</a:t>
            </a:r>
            <a:endParaRPr lang="en-US" sz="1600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element value</a:t>
            </a:r>
            <a:endParaRPr lang="en-US" sz="1600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a for-in loop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names) {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names[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 ";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Grace Charles Ada Alan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99068-570D-4D8F-AADD-19FA5622A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2D025-2912-4DD0-8D16-CE0960876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AEFF0-AAF8-4DCE-ABD0-0C935DA35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58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36D83-AE1B-41B1-87D8-2A19113D3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a for-of loop with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4BF69A-CF46-4419-BFF9-9E0E793C0D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const|let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14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statements that use the array element value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a for-of loop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names) {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 ";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Grace Charles Ada undefined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undefined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44B44-30B9-42BF-86D0-0375985D3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4A40E-66E4-47E7-9447-E157B354D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ECEF3-3849-4635-A58D-30B6587C4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138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FCC6C-08AB-4836-B5D6-2B407AD62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destructuring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BE7A60-9439-47A0-86B6-734857A035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const|let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identifier1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identifier2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...] =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arrays used by the following examples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totals = [141.95, 212.25, 411, 135.75];  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["Grace", "M", "Hopper"];   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Assign the first three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an array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[total1, total2, total3] = totals;  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total1 is 141.95, total2 is 212.25, total3 is 411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Skip an array element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"Grace",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"Hopper"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B3495-1BE0-4161-B0B4-981BDBA07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68B6DF-284A-4C08-8453-39A893697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178E9-6945-4712-85E1-721DC6D4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26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40742-D1EE-492C-B7EB-F2B341F7E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3: Use a default value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A47568-25BD-44A8-AD4F-8BFE15AFA6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[first, middle, last, suffix = "none"]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first is "Grace", middle is "M", last is "Hopper",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suffix is "none"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4: Use the rest operator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assign some elements to a new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const[total1, total2, ...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remainingTotals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totals;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total1 is 141.95, total2 is 212.25,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remainingTotals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[411, 135.75]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5: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Destructure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string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[first, second, third] = "USA";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first is "U", second is "S", third is "A"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EDE40-77F4-4BF5-97D7-86B81FD60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DBCC5-DDFF-4765-A31E-29E0570B8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FAB38-775D-46CC-A18F-07A046DB6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780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62903-A3AD-4627-B5C5-CAEF9D0DD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arrays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40AA92-CC2E-4A1C-A564-4CC7408BA7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array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element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length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array literal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index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sparse array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destructure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 array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rest operator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A213A-422C-4A96-8C18-C149A022C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910D0-7F65-46EF-AEE2-1892D2458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82235-17E9-478B-A429-7D8F11D63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51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F802D-0019-4865-8F0C-333FBE7F2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D058C1-16D1-41A7-8369-E829AA2866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arrays in your applications.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associative arrays and arrays of arrays in your applications.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sets and maps in your applications.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creation and use of an array.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indexes and the length property for working with an array.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the use of for, for-of, and for-in loops for working with an array.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destructuring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can assign the elements in an array to individual constants or variables.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CA610-C10E-49F9-943E-AE2ED35F8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E7D3A-E07B-44BC-AADB-5D1B329D0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4B5E4-6B85-42E1-9104-5150124D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943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38E61-9970-41A1-A8C9-F13305033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Methods of the Array type that add, modify, remove, and copy elements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AF9EEA-A561-45CC-8030-758798DDE2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push(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unshift(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shift()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splice(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splice(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slice([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][,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EF258-3A14-43AE-8617-DC65DD504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076392-2797-4B89-9E2C-A3888F1DD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12F35-CDB6-452C-BBEC-F227D7426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6942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DDFFC-78FB-45AB-BD19-F3476EDFF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names array that’s by the following examples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5AAE2-DB12-4C0A-995C-84AD53D203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names = ["Grace", "Charles", "Ada"];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</a:t>
            </a:r>
            <a:r>
              <a:rPr lang="en-US" sz="2400" b="1" spc="-2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 elements to </a:t>
            </a:r>
            <a:br>
              <a:rPr lang="en-US" sz="2400" b="1" spc="-2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spc="-2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remove an element from the end of the array</a:t>
            </a:r>
            <a:endParaRPr lang="en-US" sz="2400" b="1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("Alan", "Linus");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names is ["Grace", "Charles", "Ada", "Alan", "Linus"]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removedName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names.pop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removedName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Linus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names is ["Grace", "Charles", "Ada", "Alan"]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Add and remove an element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the beginning of the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names.unshift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("Linus");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names is ["Linus", "Grace", "Charles", "Ada", "Alan"]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removedName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names.shift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removedName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Linus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names is ["Grace", "Charles", "Ada", "Alan"]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26012-6B61-49B1-A5CF-5D5ACE953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9D6E9-CC55-4A38-AF72-C8C19A31F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C15C2-E8C1-4F45-9783-E41BFAAA6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1573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84D4A-833F-400D-8865-A102EE071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3: Replace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a specific index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4EF26-355B-4ECB-83F9-69C75CE69C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names.splice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(1, 2, "Mary", "Linus");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names is ["Grace", "Mary", "Linus", "Alan"]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4: Copy some of the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array to a new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partialCopy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names.slice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(1, 3);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partialCopy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["Mary", "Linus"]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names array is unchanged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5: Copy all the elements of the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a new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fullCopy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names.slice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fullCopy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["Grace", "Mary", "Linus", "Alan"]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names is unchanged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FC153-66D9-41CE-BFFB-1CFD826E2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3F3D8-A4D2-424C-A534-0000E640C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12DFB-32BE-40FF-8637-D7F98A3A9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005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5C931-1600-445E-9980-4C1726910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Methods of the Array type that inspect an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its elements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11C0FC-94D0-43DF-85C7-CF61CCAD66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lastIndexOf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includes(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find(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findIndex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filter(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every(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entries()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values()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keys()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isArray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0EE1A-214D-45DF-B852-93DC47499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0C984-6E4A-4E9F-8293-BC08D73D8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5E0A1-0FA1-4CF7-B0A3-F52528B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95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D098D-06AD-413D-9B20-B4B6CCE8D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numbers array used by the following examples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86865-9855-4C16-90BE-9E58713EBB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numbers =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[1,2,3,4,5,6,7,8,9,10,11,12,13,14,15,16,17,18,19,20];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Two ways to check if a specific value is in the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numbers.indexOf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(5) != -1) { ...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numbers.includes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(5)) { ... 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Filter the numbers in the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get all the values less than 10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lessThanTen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numbers.filter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value =&gt; value &lt; 10 );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lessThanTen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[1, 2, 3, 4, 5, 6, 7, 8, 9]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numbers array is unchanged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6F978-860D-418C-BC7A-7FED330BC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EEDF1-67CC-45F1-BF07-207BC5E9F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69C62-73F2-40DB-9E3D-C2E2D1F0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023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307D0A2-5737-4C30-A1DA-842ADC1B9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sz="2400" dirty="0">
                <a:effectLst/>
                <a:ea typeface="Times New Roman" panose="02020603050405020304" pitchFamily="18" charset="0"/>
              </a:rPr>
              <a:t>Example 3: Check if all the numbers in the array are positive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747153-D434-408C-A602-C087923E5A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isAllPos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numbers.every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value =&gt; value &gt; 0 );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isAllPos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true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4: Use a for-of loop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entries()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for(let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[key,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console.log(`key: ${key},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                   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displays "key: 0,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1", "key: 1,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2", etc.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57CBB9-1A4A-4B15-9451-3E2BDCC6A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FC89E-5FA9-4588-AD5F-5A30FECFC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0C92A6-544D-4F2B-918B-08670DFE9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340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B1F1A-058A-4D6B-B22B-F4F965C4E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Methods of the Array type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transform elements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3C9F01-5B84-4F85-A8C3-0335ECBDDD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forEach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join([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separator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sort([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comparison_function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reverse()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map(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reduce(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flat([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flatMap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9F27B-4A75-4228-AA7E-B0C257AD5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94094-DA11-4DD1-AEBA-64C15D3A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15D3F-E028-494E-B0DC-E04BBF305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9981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668E0-E888-4EE9-B613-60C197F70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Convert the elements in an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a single string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DC3A07-25D4-4506-AE87-2FDC53400D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names = ["Grace", "Charles", "Ada", "Alan"];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str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names.join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str is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Grace,Charles,Ada,Alan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names.join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(", 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str is "Grace, Charles, Ada, Alan"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names.toString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str is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Grace,Charles,Ada,Alan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                       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Sort numeric values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ascending sequence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numbers = [5, 12, 8, 6, 9, 2];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numbers.sort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(x, y) =&gt; x - y 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numbers is [2, 5, 6, 8, 9, 12]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0DED9-530E-474F-9F4D-BE66957A9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5825C-B010-4402-8EB1-BE7C2B39A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36E18-809E-458D-87DF-F564ABD4A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7124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FB82-654F-485A-BBB1-75AC118EE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3: Create a new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each element multiplied by 2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807159-3BC1-47B0-8141-4CEB4BDE7C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doubled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numbers.map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value =&gt; value * 2 );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doubled is [4, 10, 12, 16, 18, 24]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numbers is unchanged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4: Transform the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then convert to a single string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names = ["Grace", "Charles", "Ada", "Alan"];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str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names.reduce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current)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 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current.toLowerCase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(), "Names:"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str is "Names: grace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charles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5: Flatten an array that’s nested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levels deep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nested = [5, 12, 8, 6, 9, [4, [0, 7], 1], 2];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flattened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nested.flat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  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flattened is [5, 12, 8, 6, 9, 4, 0, 7, 1, 2]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1EF33-2352-4356-AAB2-F494F6883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62D92-99EC-466A-9BF5-C6C059464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1E724-6456-4CBC-A606-F1E276D28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5002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EC04CAB-FF5C-4F12-A407-4F3E89A64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Test Scores application</a:t>
            </a:r>
            <a:endParaRPr lang="en-US" dirty="0"/>
          </a:p>
        </p:txBody>
      </p:sp>
      <p:pic>
        <p:nvPicPr>
          <p:cNvPr id="9" name="Content Placeholder 8" descr="Refer to page 477 in textbook">
            <a:extLst>
              <a:ext uri="{FF2B5EF4-FFF2-40B4-BE49-F238E27FC236}">
                <a16:creationId xmlns:a16="http://schemas.microsoft.com/office/drawing/2014/main" id="{5057E424-0398-49DD-BAE9-12FA0F2D744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554218" y="1066800"/>
            <a:ext cx="6035563" cy="217036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DAA79-136A-4E1E-B5A6-4A62D1851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1CDD6-6EFD-427E-971D-9441CAD9C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A8396-9962-4A79-ADB1-799C5502B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955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B6895-1643-44BA-AC11-4790955F8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C5D46E-4CAF-409B-A385-DEB27CF0C4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a Array object: push(), pop(), unshift(), shift(), splice(), slice(),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indexOf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lastIndexOf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includes(), entries(), values(), and keys().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an array that accept callback function as parameters: find(),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findIndex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filter(), every(), some(),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forEach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sort(), reduce(), map(),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flatMap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static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Array.isArray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method.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split a string into an array.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at least two ways to copy and array.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an array, an associative array, and an array of arrays.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JSON.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you can convert an array to JSON and back.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an array, a set, and a map.</a:t>
            </a:r>
          </a:p>
          <a:p>
            <a:pPr marL="457200" indent="-457200">
              <a:buFont typeface="+mj-lt"/>
              <a:buAutoNum type="arabicPeriod" startAt="5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04074-7C2C-49C9-A5A8-E321C380C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07011-B30E-4E56-A634-03EFAB27A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2ED93-53B5-4737-922C-2CD0C37A5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9646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F8AA2-74D2-453D-A1E7-09632BC35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Test Scores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BC1061-144E-4C06-9A42-42FA0002DF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&lt;h1&gt;My Test Scores&lt;/h1&gt;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&lt;label&gt;All scores:&lt;/label&gt;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id="all"&gt;&lt;/label&gt;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&lt;label&gt;Average score:&lt;/label&gt;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id="avg"&gt;&lt;/label&gt;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&lt;label&gt;Last 3 scores:&lt;/label&gt;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id="last"&gt;&lt;/label&gt;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FA8A6-D4A9-406B-A6E1-A7ED8BADF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0AD4DB-6BE3-4EF0-92A5-97CD022DC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FEA71-E1A3-466F-B0DB-8DBA2FBD8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5601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08957-AD8D-4399-9C75-155AC2FC8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Test Scores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655CA5-A623-425A-AB7B-4BDB5B7503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for="score"&gt;Enter new score:&lt;/label&gt;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id="score"&gt;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add_score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value="Add Score"&gt;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&lt;span&gt;&lt;/span&gt;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="test_scores.js"&gt;&lt;/script&gt;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B2E41-53EF-4AE2-ADC8-D8320E9F3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4C9F30-68B9-4F20-9982-A95B1FB97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EC31C-5D9F-4BAC-AFC6-E077F98F1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4608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83414-3FE6-46CC-812F-2C1E5A9E7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Test Scores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7D0946-F414-4EA7-B4AC-CA3A3E7254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scores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add_score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score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($("#score").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(score) || score &lt; 0 || score &gt; 100)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add_score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").next().text(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"Score must be from 0 to 100.");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{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add_score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").next().text("");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// add score to scores array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scores.push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(score);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// display all scores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$("#all").text(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scores.join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(", "));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D9A59-EF3A-4693-8469-20591F3DF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92AD0-63CC-465C-9FCD-23F05827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B3A418-E0CD-430D-9EAF-7CEA75BF0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9874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44F91-5A62-4A74-B902-49B39805E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Test Scores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CB258D-0D8A-454F-8160-34A2EBACA0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1655763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	// calculate and display average score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total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scores.reduce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(tot,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tot +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0 );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avg = total/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$("#avg").text(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avg.toFixed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// display last 3 scores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lastScores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3) ?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scores.slice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scores.slice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- 3,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// copy last three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lastScores.reverse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$("#last").text(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lastScores.join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(", 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text box ready for next entry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$("#score").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$("#score").focus();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set focus on initial load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$("#score").focus();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F11DA-773A-46F1-B4A9-2820CF324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820E8-5F7D-429C-8921-6C6C955A1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48E3F-67C5-4315-8FB3-991F99E1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706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EDADC-EA84-428C-828F-703CD1A40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String method that creates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4A18B-D0E4-4A66-9835-A79343D39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split(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separator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[,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split a string that’s separated by spaces into an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"Grace M Hopper";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nameParts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fullName.split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 "); // creates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nameParts.length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// displays 3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nameParts.toString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// displays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Grace,M,Hopper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nameParts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nameParts.length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- 1];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// displays Hopper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64DDB-7818-4F0C-88C7-A630104B9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A245A-39B7-4138-BE1A-3A6CE38B7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1268C-A306-4E92-87BF-283322121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9078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0CCC0-3565-49D5-A244-C1F77A2D9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split a string that’s separated by hyphens into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80A82-F38A-43C6-990A-3DF7947204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date = "1-2-2021";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date.split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("-");   // creates an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// displays 3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dateParts.join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("/"));    // displays 1/2/2021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6A8AC-3664-4549-92E4-454A770A3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9FB1E-938E-442C-9F5E-D7896F090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807C29-46E1-4951-B02A-AA472BA48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3584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84AFB-7075-44DB-B3BA-58AB8B545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split a string into an array of characters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051B6A-AFAC-4E31-B96C-D38D2EE4CD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"Grace Hopper";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nameCharacters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fullName.split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nameCharacters.length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// displays 12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nameCharacters.join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// displays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G,r,a,c,e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,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H,o,p,p,e,r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21FEE-505B-4481-A734-AFC74AAD2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4606D-E0C3-41F0-AECB-923509133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AA950-D295-4B28-AD10-22D7A30FA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5333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EDFB9-5446-4571-BCCE-EB888251D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it works if the string doesn’t contain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separator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9C37AB-D323-4B61-B8D3-8049954C13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date = "1-2-2021";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date.split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("/");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// displays 1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dateParts.join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       // displays 1-2-2021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61785-1B19-4007-8E2C-A15CDBA13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9EF12F-ADB5-45B1-BA7F-96D827551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064C5-3B10-4512-8A9A-6D13EB3FE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4620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B8254-EB5D-4D2B-9E5F-7FC85D0C8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just one element from a string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965B2E-5831-4079-A55D-C67FD1B58F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"Grace M Hopper";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fullName.split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 ", 1);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// displays 1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[0]);              // displays Grace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9AC3A-C187-457A-BEA0-35525278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48C94-DAEC-40FD-A213-CE563890B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5F9EF-F9E6-4216-ACFC-30ED87408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495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F6A25-0E91-46D4-A4EA-1800599E1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static method of the Array type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FCB83F-8C27-4F91-9DEA-52AB815CA5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Four ways to make a copy of an existing array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 the slice() method of the array.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Pass the array to the static from() method of the Array type.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Destructure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the array with a rest operator.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an array literal with a spread operator and the array.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4E06A-CB56-4AB0-B041-EF6A1334D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6A009-4B16-4AF2-ABD6-334273795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2528C-A536-47D2-BC53-CA82D2A96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290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A6388-55FC-4F28-9D17-DF7554409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creating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1E948-496A-4CC9-BE9A-44C6793AA6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the </a:t>
            </a:r>
            <a:r>
              <a:rPr lang="en-US" sz="2000" b="1" i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keyword with the Array() constructor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Array(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the static 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Array.of</a:t>
            </a: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Array.of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array literal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[];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BC9BE-40AA-4D45-9D83-2627C59E7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1B4E4-37A9-4F05-BA63-66367B2CB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1436D1-4B73-42FD-A918-56FA7BF35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481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74D3D-9A1F-4A9E-A056-C586829D0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array that’s copied by the following examples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B7E29-AFDF-482C-A49F-F62A7AEBB2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names = ["Grace", "Charles", "Ada"];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copy the array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the slice() method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namesCopy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names.slice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Array.from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namesCopy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Array.from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(names);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destructuring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the rest operator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[...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namesCopy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names;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array literal and the spread operator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namesCopy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[...names];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DEF1F-BCA1-46A4-9FB6-91990888E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67AC4-0499-46E1-8627-CB13E2F42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0A3BB-9B5A-426F-B5B9-880A69636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8023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7D707-4A0D-4BB7-BE9B-63038995E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 associative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four elements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A0975D-7166-4B50-A2A5-DD2BE88D59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item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item["code"] = 123;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item["name"] = "HTML5";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item["cost"] = 54.5;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item["quantity"] = 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item.length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         // Displays 0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Object.keys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(item).length);      // Displays 4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981A8-33A6-42D5-AD8B-355AE290D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06B01-82FD-478A-8EFF-E1C3A3865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291B4A-1DE3-4D03-822B-C9D8CEA63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2302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814DA-8644-4A48-ABA5-F644D943A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add an element to the associative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BDCF69-8442-413D-B535-635DDBD95A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item["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lineCost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"]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(item["cost"] * item["quantity"]).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35788-B7A5-48AB-837B-A63574D9C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46F5C-AE13-4C7D-9BD4-61AC6D6C8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9E6C7-9405-47C4-9F2F-B7F2E2822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7885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130E206-FCDB-49B1-A117-8F0E36C20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retrieve and display the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associative array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F8ADD4-4074-4ED6-AD74-A85C944773B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2800" y="1215158"/>
            <a:ext cx="7391400" cy="2213842"/>
          </a:xfrm>
        </p:spPr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alert("Item elements:\n" +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"\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nCode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 + item["code"] +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"\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 + item["name"] +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"\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nCost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 + item["cost"] +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"\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nQuantity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 + item["quantity"] +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"\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nLine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Cost = " + item["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lineCost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"]);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message displayed by the alert statement</a:t>
            </a:r>
          </a:p>
          <a:p>
            <a:endParaRPr lang="en-US" sz="1600" dirty="0"/>
          </a:p>
        </p:txBody>
      </p:sp>
      <p:pic>
        <p:nvPicPr>
          <p:cNvPr id="10" name="Content Placeholder 9" descr="Refer to page 485 in textbook">
            <a:extLst>
              <a:ext uri="{FF2B5EF4-FFF2-40B4-BE49-F238E27FC236}">
                <a16:creationId xmlns:a16="http://schemas.microsoft.com/office/drawing/2014/main" id="{F63483DD-879C-4747-9AAA-D26D10E8D94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68686" y="3465171"/>
            <a:ext cx="5097389" cy="2438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D3747-3A99-4BC7-9EA7-C3AC2EBC5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24458-9CD3-4831-9DA7-4990A9B6D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277C9-1C52-4FB7-A739-7E421AFBC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C15,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7116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3011A-F662-4F64-9052-A1DE0B817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a for-in loop with the associative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9D9D9A-C869-42F7-AD79-5D2ACEB74C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result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item)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result +=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"=" + item[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+ " 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result is "code=123 name=HTML5 cost=54.5 quantity=5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lineCost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=272.50 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2ABD0-3DDC-4307-928D-83BF0F2F5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E5942-F95D-4BA4-9522-1F9AE2A29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5C2DC-8AB8-40E2-883F-29DC95874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13355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15627-819E-4F40-8879-23EDA7881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and use an array of arrays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16F646-16CD-4463-9146-C6048DEBF1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creates an array of arrays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students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students[0] = [80, 82, 90, 87, 85];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students[1] = [79, 80, 74];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students[2] = [93, 95, 89, 100];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students[3] = [60, 72, 65, 71];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refers to elements in the array of arrays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console.log(students[0][1]);       // displays 82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console.log(students[2][3]);       // displays 100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2902A-8122-40AE-8320-354EC84DD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27256-F036-467A-8C9B-040789010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8FFFD-4243-4709-9761-9309C8188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155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04940-78C2-4623-A975-86FE56462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and use an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associative arrays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4DC498-ECDB-49C4-AF7D-86BA8C8BCF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creates an array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[];    // create an empty invoice array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adds an associative array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invoice array directly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invoice[0]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invoice[0]["code"] = 123;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invoice[0]["name"] = "HTML5";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invoice[0]["cost"] = 54.5;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invoice[0]["quantity"] = 5;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B2E6A-9E73-4978-A4C5-A6792E6A0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1A38B-F396-4BB8-87A1-32C40DABB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31BB5-503E-490D-AD5B-84A206A06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9674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EE7C4-7945-4593-A450-BE50C8137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and use an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associative arrays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2DB66-AF48-49FF-85B0-A9F4705B8A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creates an associative array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then adds it to the invoice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item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item["code"] = 456;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item["name"] = "jQuery";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item["cost"] = 52.5;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item["quantity"] = 2;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(item);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refers to the elements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array of associative arrays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console.log(invoice[0]["code"]);     // displays 123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console.log(invoice[1]["name"]);     // displays jQuery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482DA-CB10-4EED-BDE1-933CF3887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98B67-0E92-4409-A0FC-11F36A9CC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E5504-24BA-4CB4-9185-CF7B9A8E4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93277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47804-9983-48EC-9D06-CA22BAD0B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terms related to arrays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1B60E1-D632-4310-8B25-7E47328D62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spread operator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associative array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arrays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25EC8-BCE3-43DD-B70B-D936B9AB2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8A1ED-663A-441B-8048-5970561BB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C273B-A53F-4198-B2C6-AF95AA99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69076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D0A6D3F-AFDE-4788-B35B-363236525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static methods of the JSON type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DDBFAC3-3221-4A66-B6EF-4CD7B54267A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781800" cy="1905000"/>
          </a:xfrm>
          <a:ln w="12700"/>
        </p:spPr>
        <p:txBody>
          <a:bodyPr/>
          <a:lstStyle/>
          <a:p>
            <a:pPr marL="2400300" marR="0" indent="-2400300">
              <a:spcBef>
                <a:spcPts val="600"/>
              </a:spcBef>
              <a:spcAft>
                <a:spcPts val="600"/>
              </a:spcAft>
              <a:tabLst>
                <a:tab pos="914400" algn="l"/>
                <a:tab pos="2395538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	Description</a:t>
            </a:r>
          </a:p>
          <a:p>
            <a:pPr marL="2400300" marR="0" indent="-2400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stringify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object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Returns a JSON string for the specified object or array.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914400" algn="l"/>
                <a:tab pos="2395538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parse(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json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Returns an object or array that contains the data in the specified JSON string.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0EF0AC-18D1-43A2-BE6A-429601FF4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F6089-D6D1-4C98-8347-84160092F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9E3B1-F925-4869-A421-B4254142B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01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B959F-A516-4CF4-905E-21615C385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creating an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assigning values in one statement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E99E55-3E72-4CFD-9546-2922CCE8D3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the </a:t>
            </a:r>
            <a:r>
              <a:rPr lang="en-US" b="1" i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keyword with the Array() constructor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Array(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the static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Array.of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Array.of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array literal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77532-C20B-4F2D-8AD4-C3B1C2194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4A890-CE37-4E10-A64A-21B2DE426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FFCD8-4382-4509-8FFD-6C2C4587C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3949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C4ACD-192A-4A74-B849-1F727A472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convert an Array object to JSON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B8BEBA-2572-477F-9E6E-7897DC3023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create an array of arrays that stores 2 tasks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tasks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(["Finish current project",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new Date("11/20/2020")]);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(["Get specs for next project",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new Date("12/01/2020")]);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convert array to JSON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json =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JSON.stringify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(tasks)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save JSON to web storage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localStorage.tasks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json;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JSON for the Array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[["Finish current project","2020-11-20T08:00:00.000Z"],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["Get specs for next project","2020-12-01T08:00:00.000Z"]]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E2CB05-5A79-4074-B5D2-2F74D1DAB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5EBFB-6C71-47FA-AF5C-56BDBEBE0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08413-4E11-4883-AB9A-649091C6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1683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BC106-61E1-482A-857D-27BC6B9B2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convert JSON to an Array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47C91-12A1-4745-81C4-6107A17C8D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get JSON from web storage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json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localStorage.tasks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convert JSON to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tasks =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JSON.parse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(json)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console.log(tasks[0][0]);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// displays "Finish current project"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console.log(tasks[1][1]);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// displays "2020-12-01T08:00:00.000Z"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convert JSON string to Date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date = new Date(tasks[1][1]);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date.toDateString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// displays "Tue Dec 1 2020"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0AB6B-5E23-42FA-AB58-28C9CF9E4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323D5-EFA4-4286-BB20-5634D580A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B2C70-A8F4-49CE-8450-1DA5E94B0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4934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EEDF0B5-D444-499A-B8AF-B5DEEA265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Task List application</a:t>
            </a:r>
            <a:endParaRPr lang="en-US" dirty="0"/>
          </a:p>
        </p:txBody>
      </p:sp>
      <p:pic>
        <p:nvPicPr>
          <p:cNvPr id="9" name="Content Placeholder 8" descr="Refer to page 491 in textbook">
            <a:extLst>
              <a:ext uri="{FF2B5EF4-FFF2-40B4-BE49-F238E27FC236}">
                <a16:creationId xmlns:a16="http://schemas.microsoft.com/office/drawing/2014/main" id="{0112227A-4F46-4C09-A185-8406584C731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8909" y="1066800"/>
            <a:ext cx="6706181" cy="250567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80C90-B24A-4E7F-8772-7649EE8D0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41CDC-63D4-44FE-B47A-9195BD8CA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AE7AF-EC26-4BD7-A3A7-B0FC76D1B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71007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08F36-7FEF-46A5-B731-14A7FD4F1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Task List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6E0421-FB00-4203-B330-1FCAE17AF8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&lt;h1&gt;Task List&lt;/h1&gt;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 id="tasks"&gt;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"&gt;Task List&lt;/label&gt;&lt;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textarea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rows="6" cols="50"&gt;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textarea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for="task"&gt;Task:&lt;/label&gt;&lt;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name="task" id="task"&gt;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due_date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"&gt;Due Date:&lt;/label&gt;&lt;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due_date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due_date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A59FF-5FD6-44DD-B99F-E36FFEC15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5C1CA-28E5-4093-8F0F-ACDBC7C33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8961A-A07A-4028-858B-FB22EC2CF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11386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D7B3F-8C2E-4966-93F7-29A5FC96D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Task List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0E20E-0FD2-429A-A559-F9C21B800E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add_task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value="Add Task"&gt;&lt;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value="Clear Tasks"&gt;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="task_list.js"&gt;&lt;/script&gt;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171A1-F391-486C-8087-DDE8EA140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3B817-82EA-41BD-86F9-92AE561BF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4D27E-0031-4B9C-8E2F-701D6050D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25069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7A708-5728-4C67-976B-00D688100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Task List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E9060-C06F-49D5-A65A-E4E65E1DB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4676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displayTaskList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tasks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&gt;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convert stored date string to Date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tasks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tasks.map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task =&gt;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[task[0], new Date(task[1])]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tasks.sort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(task1, task2) =&gt; {   // sort by date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date1 = task1[1]; // get Date object from task1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date2 = task2[1]; // get Date object from task2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if (date1 &lt; date2) { return -1;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else if (date1 &gt; date2) { return 1;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else { return 0;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tasks.reduce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[1].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+ " - " +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[0] + "\n";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}, ""); // pass initial value for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parameter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$("#task").focus();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C7BD83-06A2-4191-8649-D3ADF6F74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E1C24-EBFF-41DE-BAC8-B79D2CF3A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2053B-1ADC-4843-8CBC-EA323C8FC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5207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58052-EDB1-44E6-95B3-B95C773B8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Task List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A1521A-9C30-4FC7-9147-AC0E73E583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tasks =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?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JSON.parse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: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add_task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task = $("#task").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due_date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(task &amp;&amp;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&amp;&amp;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!= "Invalid Date")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// store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dateString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newTask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[task,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tasks.push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newTask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JSON.stringify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(tasks);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$("#task").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due_date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displayTaskList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(tasks);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alert("Please enter a task and valid due date.");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$("#task").select();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DEDA5-B859-4FB6-A159-65263F68A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713312-5B38-4D67-AC57-A9BCCD7FA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558ED-51F5-4EFB-AA87-17C8DC2DB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88014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F7417-9827-4FD3-AA3F-4519FBAEB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JavaScript for the Task List app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70FFA9-C999-4971-B514-B7D2D5D748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798513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localStorage.removeItem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("tasks");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$("#task").focus();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displayTaskList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(tasks);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41FDE-7F56-4387-98C6-76D5B9138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350EE-1C2B-4BB3-B402-8ED9B5660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4A37D-E346-4782-ACD8-34370356B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52590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1CEF1-7EE3-4A1D-8F0D-88F3F0915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creating a set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3D30B6-34C8-4F65-A69E-4E28754C84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Set([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creates an empty set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emptySet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Set();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creates a set from an array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names = new Set(["Grace", "Charles", "Ada"]);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D018D-1D85-4A39-8300-A55B0D90D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F4D2AD-6A5A-4767-92F7-2210DC050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E7CB3-5C94-4F5C-B4B1-D6495369E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13575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EF385-9CF1-4C1E-9884-F2284A38E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property of the Set type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E1B61-5729-49FC-BB7C-6AC0DAD432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methods of the Set type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delete(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forEach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entries()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values()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keys()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5B394-6D8B-41DB-A49B-884778010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3DC0CE-928D-433F-8001-AF0ADA843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FE21A-F145-4E45-8C7D-440EB7F6E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021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8B9E2-C52B-48A4-8823-393AB8133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that create an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assign values in one statement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DF2DE-C8FE-4A38-B00E-FBD5ECD984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the Array() constructor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rates = new Array(14.95, 12.95, 11.95, 9.95);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Array.of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dice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Array.of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(1, 2, 3, 4, 5, 6);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array literal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names = ["Grace", "Charles", "Ada"];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6BC62-947D-4730-8B20-C40D6D450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AFA55-8C25-4C11-8199-E84832914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F28DB-7812-4929-A4C8-58C76B665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08488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10800-58DA-442B-A6A1-E9394CF8A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check for values in a set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466FD5-ACF6-4295-B6A4-7145F46986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names.has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("Grace");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true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names.has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("Linus");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false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E503DE-66A0-4715-8F41-BC361BBF4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2DC99-6E14-47C7-A297-BABF67F36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0FCDC-D85C-40FD-968D-9F37B9765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3564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4CFB7-0246-43F1-ABC6-1C4D1DBC0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add values to a set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AF4F89-9B92-4B80-BA86-82B6FCBCB7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size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// size is 3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names.add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("Linus");      // adds new value to set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// size is 4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names.add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("Grace");      // already in set so not added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// size is 4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F193A-C656-496F-AF95-66F1D9C78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FCE3F-F051-495B-AB1E-FD23A1FB0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437038-ABC8-423B-AA96-B6599D288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82465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637F10E-7352-49D8-96D2-73D7F1B27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a set to remove duplicate values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AF3874-B5C1-4F0C-B321-587DEF306E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dupeArray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[4, 6, 2, 3, 2, 3, 4, 7, 6, 8, 9, 2, 8, 2];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set = new Set(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dupeArray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noDupes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Array.from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(set);</a:t>
            </a:r>
            <a:b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noDupes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[4, 6, 2, 3, 7, 8, 9]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7FB0B-A384-487E-B969-B3F3DD98D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190CD4-53DC-4B93-A2AD-4742797C1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BA666-918C-4D4E-8820-81948B11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07964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67D35-E459-46A9-BC93-926F89750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creating a map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A5D57D-BE13-432E-A8FE-10D03A963A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mapName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Map([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arrayOfArrays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creates an empty map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map = new Map();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creates a map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an array of arrays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names = new Map(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[ ["Grace", "Hopper"], ["Ada", "Lovelace"] ]);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92CB8-4B5A-4466-ADE9-3D8F05F7B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A396B-5727-4687-BBAF-AF80B7587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FA75A-C16A-4816-AEA9-8897ECF89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43944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E30EE-7123-4D54-A879-6BA4BD049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property of the Map type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F656C3-1873-4B00-9AC7-6E78DB257A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methods of the Map type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delete(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forEach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entries()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values()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keys()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E1BEA-369F-46D1-BE98-C23457020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9E643-D8F7-4CB7-AC35-AEB8A7446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A89AD-BFBF-45E9-BD73-98710EFFE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78225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532C3-90DB-4153-9D79-DEB90F269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check for a key in the map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retrieve its associated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58D454-9C3F-4663-B5E1-E7EFF0B241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names.has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("Grace"))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("Grace"));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displays "Hopper"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4C040-B927-4854-9898-78C339307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D82C6-2802-4330-B0F3-A08502A74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9180F-DAB1-488C-9075-DBB524F89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14246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05118-6728-424E-BEE4-B94F7D591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add key/value pairs to the map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6B67E7-1F81-448A-B330-043A7C5605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size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    // size is 2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add new key/value pair to map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("Charles", "Babbage");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        // size is 3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replace value associated with key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("Grace", "Slick");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        // size is 3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49598-4E44-4B5F-A66D-928494969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8F0C3-93A7-4646-B6E4-94F513164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4C33A-2089-4190-9876-7F9D33C0D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42193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2308-EBB3-4FE2-A250-FA02D8AA6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arrays of the keys and key/value pairs of the map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FFB33-5B1C-40B5-9E57-605AFB79DA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full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Array.from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(names);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full is [["Grace", "Slick"], ["Ada", "Lovelace"],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["Charles", "Babbage"]]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Array.from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names.keys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 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["Grace", "Ada", "Charles"]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91385-EA10-4891-9C41-D08A9632E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5B06F-61D8-4566-9DC8-96E7A5BFF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40AEC-80E7-4D83-864A-E538820D1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611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DB325-7582-4F11-BEA8-F0C3C555F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referring to an element of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ADEBBB-B47B-4E23-B874-81CED0F06F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1600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refers to the elements in an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rates[2]    // Refers to third element in rates array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names[1]    // Refers to second element in names array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89EA3-BC58-4104-8E95-C430032E1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2F2F5-9F7B-4249-947A-2F7B854BF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A4087-C950-4E2F-92B8-4164E8610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728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90675-2CA7-4B18-98C3-95101A087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assign values to an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accessing each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31D080-C505-440E-84C0-06144CF29F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assign numbers to an array that starts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four undefined elements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rates = new Array(4);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rates[0] = 14.95;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rates[1] = 12.95;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rates[2] = 11.95;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rates[3] = 9.95;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assign strings to an array that starts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no elements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names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names[0] = "Grace";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names[1] = "Charles";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names[2] = "Ada";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2749D-6E9E-4F8B-B580-BEFDAAD84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24295-5E00-48ED-BF52-9B59A1977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7ADF8-E968-490C-B9D5-E9D7B7AEE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182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173FA-2A2A-4F55-9D23-0FA86F9FF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property of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967887-A822-4C83-A4A9-C34C61FC8A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operator of an array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delete</a:t>
            </a: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DDBD2-C97B-4DE6-BBFC-FA89D8A54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1C21F-ADC7-4439-A790-F9538A826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B23D59-29DD-4441-BD9B-BAFDF4000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969518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115</TotalTime>
  <Words>6855</Words>
  <Application>Microsoft Office PowerPoint</Application>
  <PresentationFormat>On-screen Show (4:3)</PresentationFormat>
  <Paragraphs>906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3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15</vt:lpstr>
      <vt:lpstr>Objectives (part 1)</vt:lpstr>
      <vt:lpstr>Objectives (part 2)</vt:lpstr>
      <vt:lpstr>The syntax for creating an array</vt:lpstr>
      <vt:lpstr>The syntax for creating an array  and assigning values in one statement</vt:lpstr>
      <vt:lpstr>Examples that create an array  and assign values in one statement</vt:lpstr>
      <vt:lpstr>The syntax for referring to an element of an array</vt:lpstr>
      <vt:lpstr>How to assign values to an array  by accessing each element</vt:lpstr>
      <vt:lpstr>A property of an array</vt:lpstr>
      <vt:lpstr>How to add an element to the end of an array</vt:lpstr>
      <vt:lpstr>How to add an element at a specific index</vt:lpstr>
      <vt:lpstr>How to remove all elements</vt:lpstr>
      <vt:lpstr>A sparse array that contains 999 undefined elements</vt:lpstr>
      <vt:lpstr>An array that’s used by the following loops</vt:lpstr>
      <vt:lpstr>How to use a for-in loop with an array</vt:lpstr>
      <vt:lpstr>How to use a for-of loop with an array</vt:lpstr>
      <vt:lpstr>The syntax for destructuring an array</vt:lpstr>
      <vt:lpstr>Example 3: Use a default value </vt:lpstr>
      <vt:lpstr>Terms related to arrays</vt:lpstr>
      <vt:lpstr>Methods of the Array type that add, modify, remove, and copy elements</vt:lpstr>
      <vt:lpstr>A names array that’s by the following examples</vt:lpstr>
      <vt:lpstr>Example 3: Replace elements  from a specific index</vt:lpstr>
      <vt:lpstr>Methods of the Array type that inspect an array  or its elements </vt:lpstr>
      <vt:lpstr>A numbers array used by the following examples</vt:lpstr>
      <vt:lpstr>Example 3: Check if all the numbers in the array are positive</vt:lpstr>
      <vt:lpstr>Methods of the Array type  that transform elements</vt:lpstr>
      <vt:lpstr>Example 1: Convert the elements in an array  to a single string</vt:lpstr>
      <vt:lpstr>Example 3: Create a new array  with each element multiplied by 2</vt:lpstr>
      <vt:lpstr>The Test Scores application</vt:lpstr>
      <vt:lpstr>The HTML for the Test Scores application (part 1)</vt:lpstr>
      <vt:lpstr>The HTML for the Test Scores application (part 2)</vt:lpstr>
      <vt:lpstr>The JavaScript for the Test Scores app (part 1)</vt:lpstr>
      <vt:lpstr>The JavaScript for the Test Scores app (part 2)</vt:lpstr>
      <vt:lpstr>A String method that creates an array</vt:lpstr>
      <vt:lpstr>How to split a string that’s separated by hyphens into an array</vt:lpstr>
      <vt:lpstr>How to split a string into an array of characters</vt:lpstr>
      <vt:lpstr>How it works if the string doesn’t contain  the separator</vt:lpstr>
      <vt:lpstr>How to get just one element from a string</vt:lpstr>
      <vt:lpstr>A static method of the Array type</vt:lpstr>
      <vt:lpstr>An array that’s copied by the following examples</vt:lpstr>
      <vt:lpstr>How to create an associative array  with four elements</vt:lpstr>
      <vt:lpstr>How to add an element to the associative array</vt:lpstr>
      <vt:lpstr>How to retrieve and display the elements  in the associative array</vt:lpstr>
      <vt:lpstr>How to use a for-in loop with the associative array</vt:lpstr>
      <vt:lpstr>How to create and use an array of arrays</vt:lpstr>
      <vt:lpstr>How to create and use an array  of associative arrays (part 1)</vt:lpstr>
      <vt:lpstr>How to create and use an array  of associative arrays (part 2)</vt:lpstr>
      <vt:lpstr>More terms related to arrays</vt:lpstr>
      <vt:lpstr>Two static methods of the JSON type</vt:lpstr>
      <vt:lpstr>How to convert an Array object to JSON</vt:lpstr>
      <vt:lpstr>How to convert JSON to an Array object</vt:lpstr>
      <vt:lpstr>The Task List application</vt:lpstr>
      <vt:lpstr>The HTML for the Task List application (part 1)</vt:lpstr>
      <vt:lpstr>The HTML for the Task List application (part 2)</vt:lpstr>
      <vt:lpstr>The JavaScript for the Task List app (part 1)</vt:lpstr>
      <vt:lpstr>The JavaScript for the Task List app (part 2)</vt:lpstr>
      <vt:lpstr> The JavaScript for the Task List app (part 3)</vt:lpstr>
      <vt:lpstr>The syntax for creating a set</vt:lpstr>
      <vt:lpstr>A property of the Set type</vt:lpstr>
      <vt:lpstr>How to check for values in a set</vt:lpstr>
      <vt:lpstr>How to add values to a set</vt:lpstr>
      <vt:lpstr>How to use a set to remove duplicate values  from an array</vt:lpstr>
      <vt:lpstr>The syntax for creating a map</vt:lpstr>
      <vt:lpstr>A property of the Map type</vt:lpstr>
      <vt:lpstr>How to check for a key in the map  and retrieve its associated value</vt:lpstr>
      <vt:lpstr>How to add key/value pairs to the map</vt:lpstr>
      <vt:lpstr>How to get arrays of the keys and key/value pairs of the map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47</cp:revision>
  <cp:lastPrinted>2016-01-14T23:03:16Z</cp:lastPrinted>
  <dcterms:created xsi:type="dcterms:W3CDTF">2020-08-18T16:11:43Z</dcterms:created>
  <dcterms:modified xsi:type="dcterms:W3CDTF">2020-08-18T21:55:15Z</dcterms:modified>
</cp:coreProperties>
</file>